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handoutMasterIdLst>
    <p:handoutMasterId r:id="rId13"/>
  </p:handoutMasterIdLst>
  <p:sldIdLst>
    <p:sldId id="273" r:id="rId4"/>
    <p:sldId id="256" r:id="rId5"/>
    <p:sldId id="266" r:id="rId6"/>
    <p:sldId id="267" r:id="rId7"/>
    <p:sldId id="268" r:id="rId8"/>
    <p:sldId id="269" r:id="rId9"/>
    <p:sldId id="270" r:id="rId10"/>
    <p:sldId id="274" r:id="rId11"/>
    <p:sldId id="272" r:id="rId12"/>
  </p:sldIdLst>
  <p:sldSz cx="10691813" cy="7559675"/>
  <p:notesSz cx="6797675" cy="9872663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9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0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740411867327551"/>
          <c:y val="0.10695474386456411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Лист1!$C$2:$C$21</c:f>
              <c:strCache>
                <c:ptCount val="20"/>
                <c:pt idx="0">
                  <c:v>РФ по области Улытау</c:v>
                </c:pt>
                <c:pt idx="1">
                  <c:v>РФ по области Жетiсу</c:v>
                </c:pt>
                <c:pt idx="2">
                  <c:v>РФ по области Абай</c:v>
                </c:pt>
                <c:pt idx="3">
                  <c:v>СКО</c:v>
                </c:pt>
                <c:pt idx="4">
                  <c:v>Акмолинская область</c:v>
                </c:pt>
                <c:pt idx="5">
                  <c:v>Костанайская область</c:v>
                </c:pt>
                <c:pt idx="6">
                  <c:v>Алматинская область</c:v>
                </c:pt>
                <c:pt idx="7">
                  <c:v>Туркестанская область </c:v>
                </c:pt>
                <c:pt idx="8">
                  <c:v>Павлодарская область</c:v>
                </c:pt>
                <c:pt idx="9">
                  <c:v>ЗКО</c:v>
                </c:pt>
                <c:pt idx="10">
                  <c:v>ВКО</c:v>
                </c:pt>
                <c:pt idx="11">
                  <c:v>Карагандинская область</c:v>
                </c:pt>
                <c:pt idx="12">
                  <c:v>Атырауская область</c:v>
                </c:pt>
                <c:pt idx="13">
                  <c:v>г.Шымкент</c:v>
                </c:pt>
                <c:pt idx="14">
                  <c:v>Мангистауская область</c:v>
                </c:pt>
                <c:pt idx="15">
                  <c:v>г.Алматы</c:v>
                </c:pt>
                <c:pt idx="16">
                  <c:v>Кызылординская область</c:v>
                </c:pt>
                <c:pt idx="17">
                  <c:v>Жамбылская область</c:v>
                </c:pt>
                <c:pt idx="18">
                  <c:v>г.Астана</c:v>
                </c:pt>
                <c:pt idx="19">
                  <c:v>Актюбинская область</c:v>
                </c:pt>
              </c:strCache>
            </c:strRef>
          </c:cat>
          <c:val>
            <c:numRef>
              <c:f>Лист1!$D$2:$D$21</c:f>
              <c:numCache>
                <c:formatCode>General</c:formatCode>
                <c:ptCount val="20"/>
                <c:pt idx="0">
                  <c:v>277</c:v>
                </c:pt>
                <c:pt idx="1">
                  <c:v>363</c:v>
                </c:pt>
                <c:pt idx="2">
                  <c:v>471</c:v>
                </c:pt>
                <c:pt idx="3">
                  <c:v>1744</c:v>
                </c:pt>
                <c:pt idx="4">
                  <c:v>1820</c:v>
                </c:pt>
                <c:pt idx="5">
                  <c:v>2595</c:v>
                </c:pt>
                <c:pt idx="6">
                  <c:v>2673</c:v>
                </c:pt>
                <c:pt idx="7">
                  <c:v>2892</c:v>
                </c:pt>
                <c:pt idx="8">
                  <c:v>2921</c:v>
                </c:pt>
                <c:pt idx="9">
                  <c:v>2929</c:v>
                </c:pt>
                <c:pt idx="10">
                  <c:v>2992</c:v>
                </c:pt>
                <c:pt idx="11">
                  <c:v>3047</c:v>
                </c:pt>
                <c:pt idx="12">
                  <c:v>3275</c:v>
                </c:pt>
                <c:pt idx="13">
                  <c:v>3293</c:v>
                </c:pt>
                <c:pt idx="14">
                  <c:v>3832</c:v>
                </c:pt>
                <c:pt idx="15">
                  <c:v>3927</c:v>
                </c:pt>
                <c:pt idx="16">
                  <c:v>4133</c:v>
                </c:pt>
                <c:pt idx="17">
                  <c:v>4371</c:v>
                </c:pt>
                <c:pt idx="18">
                  <c:v>4372</c:v>
                </c:pt>
                <c:pt idx="19">
                  <c:v>5713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2-47C4-B94A-CD7FD8CF4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9678560"/>
        <c:axId val="1"/>
      </c:barChart>
      <c:catAx>
        <c:axId val="11896785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89678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одобренных Дг,млн.тенге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0620508881496759"/>
          <c:y val="0.12877787689562892"/>
          <c:w val="0.56137824256581059"/>
          <c:h val="0.831971454058875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2020г.'!$B$27</c:f>
              <c:strCache>
                <c:ptCount val="1"/>
                <c:pt idx="0">
                  <c:v>сумма гарантии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2020г.'!$A$28:$A$45</c:f>
              <c:strCache>
                <c:ptCount val="18"/>
                <c:pt idx="0">
                  <c:v> ВКО </c:v>
                </c:pt>
                <c:pt idx="1">
                  <c:v> Карагандинская область </c:v>
                </c:pt>
                <c:pt idx="2">
                  <c:v> Акмолинская область </c:v>
                </c:pt>
                <c:pt idx="3">
                  <c:v> Павлодарская область </c:v>
                </c:pt>
                <c:pt idx="4">
                  <c:v> Туркестанская область </c:v>
                </c:pt>
                <c:pt idx="5">
                  <c:v> Атырауская область </c:v>
                </c:pt>
                <c:pt idx="6">
                  <c:v> Кызылординская область </c:v>
                </c:pt>
                <c:pt idx="7">
                  <c:v> г.Шымкент </c:v>
                </c:pt>
                <c:pt idx="8">
                  <c:v>Мангистауская область</c:v>
                </c:pt>
                <c:pt idx="9">
                  <c:v> г.Астана </c:v>
                </c:pt>
                <c:pt idx="10">
                  <c:v> Жамбылская область </c:v>
                </c:pt>
                <c:pt idx="11">
                  <c:v> ЗКО </c:v>
                </c:pt>
                <c:pt idx="12">
                  <c:v> РФ по области Жетiсу </c:v>
                </c:pt>
                <c:pt idx="13">
                  <c:v>г.Алматы</c:v>
                </c:pt>
                <c:pt idx="14">
                  <c:v>Алматинская область</c:v>
                </c:pt>
                <c:pt idx="15">
                  <c:v> Костанайская область </c:v>
                </c:pt>
                <c:pt idx="16">
                  <c:v> РФ по области Абай </c:v>
                </c:pt>
                <c:pt idx="17">
                  <c:v> Актюбинская область </c:v>
                </c:pt>
              </c:strCache>
            </c:strRef>
          </c:cat>
          <c:val>
            <c:numRef>
              <c:f>'Одобренные РФ 2020г.'!$B$28:$B$45</c:f>
              <c:numCache>
                <c:formatCode>_-* #\ ##0_р_._-;\-* #\ ##0_р_._-;_-* "-"??_р_._-;_-@_-</c:formatCode>
                <c:ptCount val="18"/>
                <c:pt idx="0">
                  <c:v>16</c:v>
                </c:pt>
                <c:pt idx="1">
                  <c:v>16.127694999999999</c:v>
                </c:pt>
                <c:pt idx="2">
                  <c:v>38.055500000000002</c:v>
                </c:pt>
                <c:pt idx="3">
                  <c:v>47.624439000000002</c:v>
                </c:pt>
                <c:pt idx="4">
                  <c:v>57.783700000000003</c:v>
                </c:pt>
                <c:pt idx="5">
                  <c:v>81.765979999999999</c:v>
                </c:pt>
                <c:pt idx="6">
                  <c:v>119.2894</c:v>
                </c:pt>
                <c:pt idx="7">
                  <c:v>119.91759399999999</c:v>
                </c:pt>
                <c:pt idx="8">
                  <c:v>142.71487530000002</c:v>
                </c:pt>
                <c:pt idx="9">
                  <c:v>154.26828499999999</c:v>
                </c:pt>
                <c:pt idx="10">
                  <c:v>156.65360000000001</c:v>
                </c:pt>
                <c:pt idx="11">
                  <c:v>184.39080000000001</c:v>
                </c:pt>
                <c:pt idx="12">
                  <c:v>198.47419600000001</c:v>
                </c:pt>
                <c:pt idx="13">
                  <c:v>332.7101882</c:v>
                </c:pt>
                <c:pt idx="14">
                  <c:v>332.8</c:v>
                </c:pt>
                <c:pt idx="15">
                  <c:v>345.1</c:v>
                </c:pt>
                <c:pt idx="16">
                  <c:v>650.30439999999999</c:v>
                </c:pt>
                <c:pt idx="17">
                  <c:v>928.22767999999996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4CCD-B0D2-0CB51C661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874032"/>
        <c:axId val="1"/>
      </c:barChart>
      <c:catAx>
        <c:axId val="180874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80874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количеству одобренных ДГ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одобр.бву!$C$3:$C$11</c:f>
              <c:strCache>
                <c:ptCount val="9"/>
                <c:pt idx="0">
                  <c:v>АО "ДБ «КАЗАХСТАН-ЗИРААТ ИНТЕРНЕШНЛ БАНК"</c:v>
                </c:pt>
                <c:pt idx="1">
                  <c:v>АО "Шинхан Банк Казахстан"</c:v>
                </c:pt>
                <c:pt idx="2">
                  <c:v>АО "Bank RBK"</c:v>
                </c:pt>
                <c:pt idx="3">
                  <c:v>АО "Нурбанк"</c:v>
                </c:pt>
                <c:pt idx="4">
                  <c:v>First Heartland Jysan Bank</c:v>
                </c:pt>
                <c:pt idx="5">
                  <c:v>АО «Bereke Bank» (ранее ДБ АО «Сбербанк»)</c:v>
                </c:pt>
                <c:pt idx="6">
                  <c:v>АО "ForteBank"</c:v>
                </c:pt>
                <c:pt idx="7">
                  <c:v>АО "Народный Банк Казахстана"</c:v>
                </c:pt>
                <c:pt idx="8">
                  <c:v>АО "Банк ЦентрКредит"</c:v>
                </c:pt>
              </c:strCache>
            </c:strRef>
          </c:cat>
          <c:val>
            <c:numRef>
              <c:f>одобр.бву!$D$3:$D$11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6</c:v>
                </c:pt>
                <c:pt idx="7">
                  <c:v>10</c:v>
                </c:pt>
                <c:pt idx="8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BD-4208-A38D-92A50123D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834592"/>
        <c:axId val="1"/>
      </c:barChart>
      <c:catAx>
        <c:axId val="180834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834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сумме одобренных ДГ,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8938227042106555"/>
          <c:y val="0.13389982692302793"/>
          <c:w val="0.580867898612065"/>
          <c:h val="0.858007104057750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одобр.бву!$C$28:$C$36</c:f>
              <c:strCache>
                <c:ptCount val="9"/>
                <c:pt idx="0">
                  <c:v>АО "ДБ «КАЗАХСТАН-ЗИРААТ ИНТЕРНЕШНЛ БАНК"</c:v>
                </c:pt>
                <c:pt idx="1">
                  <c:v>АО "Шинхан Банк Казахстан"</c:v>
                </c:pt>
                <c:pt idx="2">
                  <c:v>АО "Нурбанк"</c:v>
                </c:pt>
                <c:pt idx="3">
                  <c:v>First Heartland Jysan Bank</c:v>
                </c:pt>
                <c:pt idx="4">
                  <c:v>АО "Bank RBK"</c:v>
                </c:pt>
                <c:pt idx="5">
                  <c:v>АО "ForteBank"</c:v>
                </c:pt>
                <c:pt idx="6">
                  <c:v>АО «Bereke Bank» (ранее ДБ АО «Сбербанк»)</c:v>
                </c:pt>
                <c:pt idx="7">
                  <c:v>АО "Народный Банк Казахстана"</c:v>
                </c:pt>
                <c:pt idx="8">
                  <c:v>АО "Банк ЦентрКредит"</c:v>
                </c:pt>
              </c:strCache>
            </c:strRef>
          </c:cat>
          <c:val>
            <c:numRef>
              <c:f>одобр.бву!$D$28:$D$36</c:f>
              <c:numCache>
                <c:formatCode>_-* #\ ##0_р_._-;\-* #\ ##0_р_._-;_-* "-"??_р_._-;_-@_-</c:formatCode>
                <c:ptCount val="9"/>
                <c:pt idx="0">
                  <c:v>6.1276950000000001</c:v>
                </c:pt>
                <c:pt idx="1">
                  <c:v>40</c:v>
                </c:pt>
                <c:pt idx="2">
                  <c:v>131.2055</c:v>
                </c:pt>
                <c:pt idx="3">
                  <c:v>175.3629</c:v>
                </c:pt>
                <c:pt idx="4">
                  <c:v>275.32</c:v>
                </c:pt>
                <c:pt idx="5">
                  <c:v>299.27234900000002</c:v>
                </c:pt>
                <c:pt idx="6">
                  <c:v>607.4</c:v>
                </c:pt>
                <c:pt idx="7">
                  <c:v>661.48883899999998</c:v>
                </c:pt>
                <c:pt idx="8">
                  <c:v>1726.0310495000001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B6-4060-B87B-0DE1A170C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824384"/>
        <c:axId val="1"/>
      </c:barChart>
      <c:catAx>
        <c:axId val="180824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80824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475399273465151"/>
          <c:y val="0.15858015995288005"/>
          <c:w val="0.81524600726534846"/>
          <c:h val="0.67274097874987093"/>
        </c:manualLayout>
      </c:layout>
      <c:pie3DChart>
        <c:varyColors val="1"/>
        <c:ser>
          <c:idx val="0"/>
          <c:order val="0"/>
          <c:tx>
            <c:strRef>
              <c:f>отрасли!$K$4</c:f>
              <c:strCache>
                <c:ptCount val="1"/>
                <c:pt idx="0">
                  <c:v> Доля, %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257-4839-AFE7-B4EE210A77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257-4839-AFE7-B4EE210A77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257-4839-AFE7-B4EE210A77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257-4839-AFE7-B4EE210A77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257-4839-AFE7-B4EE210A773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257-4839-AFE7-B4EE210A773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257-4839-AFE7-B4EE210A773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4257-4839-AFE7-B4EE210A773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4257-4839-AFE7-B4EE210A773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4257-4839-AFE7-B4EE210A773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4257-4839-AFE7-B4EE210A773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4257-4839-AFE7-B4EE210A773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4257-4839-AFE7-B4EE210A773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4257-4839-AFE7-B4EE210A7731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4257-4839-AFE7-B4EE210A7731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4257-4839-AFE7-B4EE210A7731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4257-4839-AFE7-B4EE210A77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отрасли!$J$5:$J$21</c:f>
              <c:strCache>
                <c:ptCount val="17"/>
                <c:pt idx="0">
                  <c:v>A-Сельское, лесное и рыбное хозяйство</c:v>
                </c:pt>
                <c:pt idx="1">
                  <c:v>B-Горнодобывающая промышленность и разработка карьеров</c:v>
                </c:pt>
                <c:pt idx="2">
                  <c:v>C-Обрабатывающая промышленность</c:v>
                </c:pt>
                <c:pt idx="3">
                  <c:v>D-Снабжение электроэнергией, газом, паром, горячей водой и  кондиционированным воздухом</c:v>
                </c:pt>
                <c:pt idx="4">
                  <c:v>E-Водоснабжение; сбор, обработка и удаление отходов, деятельность по ликвидации загрязнений</c:v>
                </c:pt>
                <c:pt idx="5">
                  <c:v>F-Строительство</c:v>
                </c:pt>
                <c:pt idx="6">
                  <c:v>G-Оптовая и розничная торговля; ремонт автомобилей и мотоциклов</c:v>
                </c:pt>
                <c:pt idx="7">
                  <c:v>H-Транспорт и складирование</c:v>
                </c:pt>
                <c:pt idx="8">
                  <c:v>I-Предоставление услуг по проживанию и питанию</c:v>
                </c:pt>
                <c:pt idx="9">
                  <c:v>J-Информация и связь</c:v>
                </c:pt>
                <c:pt idx="10">
                  <c:v>L-Операции с недвижимым имуществом</c:v>
                </c:pt>
                <c:pt idx="11">
                  <c:v>M-Профессиональная, научная и техническая деятельность</c:v>
                </c:pt>
                <c:pt idx="12">
                  <c:v>N-Деятельность в области административного и вспомогательного обслуживания</c:v>
                </c:pt>
                <c:pt idx="13">
                  <c:v>P-Образование</c:v>
                </c:pt>
                <c:pt idx="14">
                  <c:v>Q-Здравоохранение и социальное обслуживание населения</c:v>
                </c:pt>
                <c:pt idx="15">
                  <c:v>R-Искусство, развлечения и отдых</c:v>
                </c:pt>
                <c:pt idx="16">
                  <c:v>S-Предоставление прочих видов услуг</c:v>
                </c:pt>
              </c:strCache>
            </c:strRef>
          </c:cat>
          <c:val>
            <c:numRef>
              <c:f>отрасли!$K$5:$K$21</c:f>
              <c:numCache>
                <c:formatCode>0%</c:formatCode>
                <c:ptCount val="17"/>
                <c:pt idx="0">
                  <c:v>3.4598540145985401E-2</c:v>
                </c:pt>
                <c:pt idx="1">
                  <c:v>3.0656934306569341E-3</c:v>
                </c:pt>
                <c:pt idx="2">
                  <c:v>0.17503649635036497</c:v>
                </c:pt>
                <c:pt idx="3">
                  <c:v>5.8394160583941611E-4</c:v>
                </c:pt>
                <c:pt idx="4">
                  <c:v>4.5255474452554744E-3</c:v>
                </c:pt>
                <c:pt idx="5">
                  <c:v>3.6204379562043795E-2</c:v>
                </c:pt>
                <c:pt idx="6">
                  <c:v>0.28204379562043796</c:v>
                </c:pt>
                <c:pt idx="7">
                  <c:v>0.16875912408759125</c:v>
                </c:pt>
                <c:pt idx="8">
                  <c:v>4.7007299270072994E-2</c:v>
                </c:pt>
                <c:pt idx="9">
                  <c:v>7.0072992700729924E-3</c:v>
                </c:pt>
                <c:pt idx="10">
                  <c:v>3.8102189781021895E-2</c:v>
                </c:pt>
                <c:pt idx="11">
                  <c:v>1.4452554744525548E-2</c:v>
                </c:pt>
                <c:pt idx="12">
                  <c:v>3.854014598540146E-2</c:v>
                </c:pt>
                <c:pt idx="13">
                  <c:v>3.9562043795620436E-2</c:v>
                </c:pt>
                <c:pt idx="14">
                  <c:v>2.7883211678832117E-2</c:v>
                </c:pt>
                <c:pt idx="15">
                  <c:v>1.8832116788321168E-2</c:v>
                </c:pt>
                <c:pt idx="16">
                  <c:v>6.379562043795621E-2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4257-4839-AFE7-B4EE210A7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742415824165569E-2"/>
          <c:y val="5.7969402803021479E-2"/>
          <c:w val="0.34023657364099585"/>
          <c:h val="0.92664606634154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млрд. тенге</a:t>
            </a:r>
          </a:p>
        </c:rich>
      </c:tx>
      <c:layout>
        <c:manualLayout>
          <c:xMode val="edge"/>
          <c:yMode val="edge"/>
          <c:x val="0.1820916616192206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8369375644478715"/>
          <c:y val="0.12106581303505287"/>
          <c:w val="0.49424169697219528"/>
          <c:h val="0.833105943532759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Лист2!$K$2:$K$21</c:f>
              <c:strCache>
                <c:ptCount val="20"/>
                <c:pt idx="0">
                  <c:v>РФ по области Улытау</c:v>
                </c:pt>
                <c:pt idx="1">
                  <c:v>РФ по области Жетiсу</c:v>
                </c:pt>
                <c:pt idx="2">
                  <c:v>РФ по области Абай</c:v>
                </c:pt>
                <c:pt idx="3">
                  <c:v>Туркестанская область </c:v>
                </c:pt>
                <c:pt idx="4">
                  <c:v>Акмолинская область</c:v>
                </c:pt>
                <c:pt idx="5">
                  <c:v>СКО</c:v>
                </c:pt>
                <c:pt idx="6">
                  <c:v>г.Шымкент</c:v>
                </c:pt>
                <c:pt idx="7">
                  <c:v>ЗКО</c:v>
                </c:pt>
                <c:pt idx="8">
                  <c:v>Костанайская область</c:v>
                </c:pt>
                <c:pt idx="9">
                  <c:v>Кызылординская область</c:v>
                </c:pt>
                <c:pt idx="10">
                  <c:v>Атырауская область</c:v>
                </c:pt>
                <c:pt idx="11">
                  <c:v>ВКО</c:v>
                </c:pt>
                <c:pt idx="12">
                  <c:v>Алматинская область</c:v>
                </c:pt>
                <c:pt idx="13">
                  <c:v>Карагандинская область</c:v>
                </c:pt>
                <c:pt idx="14">
                  <c:v>Жамбылская область</c:v>
                </c:pt>
                <c:pt idx="15">
                  <c:v>Мангистауская область</c:v>
                </c:pt>
                <c:pt idx="16">
                  <c:v>Павлодарская область</c:v>
                </c:pt>
                <c:pt idx="17">
                  <c:v>г.Алматы</c:v>
                </c:pt>
                <c:pt idx="18">
                  <c:v>Актюбинская область</c:v>
                </c:pt>
                <c:pt idx="19">
                  <c:v>г.Астана</c:v>
                </c:pt>
              </c:strCache>
            </c:strRef>
          </c:cat>
          <c:val>
            <c:numRef>
              <c:f>Лист2!$L$2:$L$21</c:f>
              <c:numCache>
                <c:formatCode>_-* #\ ##0.0_р_._-;\-* #\ ##0.0_р_._-;_-* "-"??_р_._-;_-@_-</c:formatCode>
                <c:ptCount val="20"/>
                <c:pt idx="0">
                  <c:v>4.0337237855000003</c:v>
                </c:pt>
                <c:pt idx="1">
                  <c:v>6.3551024576700001</c:v>
                </c:pt>
                <c:pt idx="2">
                  <c:v>6.5514419371900008</c:v>
                </c:pt>
                <c:pt idx="3">
                  <c:v>21.99438056364</c:v>
                </c:pt>
                <c:pt idx="4">
                  <c:v>25.202798146229998</c:v>
                </c:pt>
                <c:pt idx="5">
                  <c:v>27.318182962830001</c:v>
                </c:pt>
                <c:pt idx="6">
                  <c:v>27.377291707080001</c:v>
                </c:pt>
                <c:pt idx="7">
                  <c:v>30.591315587290001</c:v>
                </c:pt>
                <c:pt idx="8">
                  <c:v>30.843121860730001</c:v>
                </c:pt>
                <c:pt idx="9">
                  <c:v>34.076235131510003</c:v>
                </c:pt>
                <c:pt idx="10">
                  <c:v>34.548782705779999</c:v>
                </c:pt>
                <c:pt idx="11">
                  <c:v>35.588348347990006</c:v>
                </c:pt>
                <c:pt idx="12">
                  <c:v>36.409510056440006</c:v>
                </c:pt>
                <c:pt idx="13">
                  <c:v>37.134591260610001</c:v>
                </c:pt>
                <c:pt idx="14">
                  <c:v>38.324630438519996</c:v>
                </c:pt>
                <c:pt idx="15">
                  <c:v>39.692111860040001</c:v>
                </c:pt>
                <c:pt idx="16">
                  <c:v>40.847889892860003</c:v>
                </c:pt>
                <c:pt idx="17">
                  <c:v>55.4505838428</c:v>
                </c:pt>
                <c:pt idx="18">
                  <c:v>58.374436733540001</c:v>
                </c:pt>
                <c:pt idx="19">
                  <c:v>62.978868223910005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AC-4345-AF65-6B49B01FA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839232"/>
        <c:axId val="1"/>
      </c:barChart>
      <c:catAx>
        <c:axId val="1808392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18083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1594279226624481"/>
          <c:y val="9.6522629113842948E-2"/>
          <c:w val="0.52043998652215195"/>
          <c:h val="0.84885770165284791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Лист3!$A$2:$A$28</c:f>
              <c:strCache>
                <c:ptCount val="27"/>
                <c:pt idx="0">
                  <c:v>ТОО Center Leasing</c:v>
                </c:pt>
                <c:pt idx="1">
                  <c:v>КАЗАХСТАН-ЗИРААТ ИНТЕРНЕШНЛ БАНК</c:v>
                </c:pt>
                <c:pt idx="2">
                  <c:v>Исламский Банк AlHilal</c:v>
                </c:pt>
                <c:pt idx="3">
                  <c:v>АО «Tengri Bank»</c:v>
                </c:pt>
                <c:pt idx="4">
                  <c:v>АО "Казинвестбанк"</c:v>
                </c:pt>
                <c:pt idx="5">
                  <c:v>АО "Эксимбанк"</c:v>
                </c:pt>
                <c:pt idx="6">
                  <c:v>МФО РИЦ Кызылорда</c:v>
                </c:pt>
                <c:pt idx="7">
                  <c:v>АО "Qazaq Banki"</c:v>
                </c:pt>
                <c:pt idx="8">
                  <c:v>АО " Банк Астана-Финанс"</c:v>
                </c:pt>
                <c:pt idx="9">
                  <c:v>АО "Capital Bank Kazakhstan"</c:v>
                </c:pt>
                <c:pt idx="10">
                  <c:v>АО «Шинхан Банк Казахстан»</c:v>
                </c:pt>
                <c:pt idx="11">
                  <c:v>АО  "Delta Bank"</c:v>
                </c:pt>
                <c:pt idx="12">
                  <c:v>АО "AsiaCredit Bank</c:v>
                </c:pt>
                <c:pt idx="13">
                  <c:v>АО "Казкоммерцбанк"</c:v>
                </c:pt>
                <c:pt idx="14">
                  <c:v>АО "Банк Kassa Nova"</c:v>
                </c:pt>
                <c:pt idx="15">
                  <c:v>АО "Bank RBK"</c:v>
                </c:pt>
                <c:pt idx="16">
                  <c:v>ДБ АО "Банк ВТБ Казахстан"</c:v>
                </c:pt>
                <c:pt idx="17">
                  <c:v>АО "Банк Фридом Финанс Казахстан"</c:v>
                </c:pt>
                <c:pt idx="18">
                  <c:v>АО "АТФБанк"</c:v>
                </c:pt>
                <c:pt idx="19">
                  <c:v>АО "Нурбанк"</c:v>
                </c:pt>
                <c:pt idx="20">
                  <c:v>АО ДБ "Альфа Банк"</c:v>
                </c:pt>
                <c:pt idx="21">
                  <c:v>АО "Евразийский банк"</c:v>
                </c:pt>
                <c:pt idx="22">
                  <c:v>АО "ForteBank"</c:v>
                </c:pt>
                <c:pt idx="23">
                  <c:v>First Heartland Jysan Bank</c:v>
                </c:pt>
                <c:pt idx="24">
                  <c:v>АО «Bereke Bank» (ранее ДБ АО «Сбербанк»)</c:v>
                </c:pt>
                <c:pt idx="25">
                  <c:v>АО "Народный Банк Казахстана"</c:v>
                </c:pt>
                <c:pt idx="26">
                  <c:v>АО "Банк ЦентрКредит"</c:v>
                </c:pt>
              </c:strCache>
            </c:strRef>
          </c:cat>
          <c:val>
            <c:numRef>
              <c:f>Лист3!$B$2:$B$27</c:f>
              <c:numCache>
                <c:formatCode>_-* #\ ##0_р_._-;\-* #\ ##0_р_._-;_-* "-"??_р_._-;_-@_-</c:formatCode>
                <c:ptCount val="26"/>
                <c:pt idx="0">
                  <c:v>1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27</c:v>
                </c:pt>
                <c:pt idx="8">
                  <c:v>34</c:v>
                </c:pt>
                <c:pt idx="9">
                  <c:v>39</c:v>
                </c:pt>
                <c:pt idx="10">
                  <c:v>52</c:v>
                </c:pt>
                <c:pt idx="11">
                  <c:v>75</c:v>
                </c:pt>
                <c:pt idx="12">
                  <c:v>82</c:v>
                </c:pt>
                <c:pt idx="13">
                  <c:v>117</c:v>
                </c:pt>
                <c:pt idx="14">
                  <c:v>196</c:v>
                </c:pt>
                <c:pt idx="15">
                  <c:v>209</c:v>
                </c:pt>
                <c:pt idx="16">
                  <c:v>416</c:v>
                </c:pt>
                <c:pt idx="17">
                  <c:v>457</c:v>
                </c:pt>
                <c:pt idx="18">
                  <c:v>492</c:v>
                </c:pt>
                <c:pt idx="19">
                  <c:v>992</c:v>
                </c:pt>
                <c:pt idx="20">
                  <c:v>1102</c:v>
                </c:pt>
                <c:pt idx="21" formatCode="General">
                  <c:v>1199</c:v>
                </c:pt>
                <c:pt idx="22">
                  <c:v>1979</c:v>
                </c:pt>
                <c:pt idx="23">
                  <c:v>2842</c:v>
                </c:pt>
                <c:pt idx="24">
                  <c:v>8487</c:v>
                </c:pt>
                <c:pt idx="25">
                  <c:v>18680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9-43BD-8896-1FBDE5B0402B}"/>
            </c:ext>
          </c:extLst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Лист3!$A$2:$A$28</c:f>
              <c:strCache>
                <c:ptCount val="27"/>
                <c:pt idx="0">
                  <c:v>ТОО Center Leasing</c:v>
                </c:pt>
                <c:pt idx="1">
                  <c:v>КАЗАХСТАН-ЗИРААТ ИНТЕРНЕШНЛ БАНК</c:v>
                </c:pt>
                <c:pt idx="2">
                  <c:v>Исламский Банк AlHilal</c:v>
                </c:pt>
                <c:pt idx="3">
                  <c:v>АО «Tengri Bank»</c:v>
                </c:pt>
                <c:pt idx="4">
                  <c:v>АО "Казинвестбанк"</c:v>
                </c:pt>
                <c:pt idx="5">
                  <c:v>АО "Эксимбанк"</c:v>
                </c:pt>
                <c:pt idx="6">
                  <c:v>МФО РИЦ Кызылорда</c:v>
                </c:pt>
                <c:pt idx="7">
                  <c:v>АО "Qazaq Banki"</c:v>
                </c:pt>
                <c:pt idx="8">
                  <c:v>АО " Банк Астана-Финанс"</c:v>
                </c:pt>
                <c:pt idx="9">
                  <c:v>АО "Capital Bank Kazakhstan"</c:v>
                </c:pt>
                <c:pt idx="10">
                  <c:v>АО «Шинхан Банк Казахстан»</c:v>
                </c:pt>
                <c:pt idx="11">
                  <c:v>АО  "Delta Bank"</c:v>
                </c:pt>
                <c:pt idx="12">
                  <c:v>АО "AsiaCredit Bank</c:v>
                </c:pt>
                <c:pt idx="13">
                  <c:v>АО "Казкоммерцбанк"</c:v>
                </c:pt>
                <c:pt idx="14">
                  <c:v>АО "Банк Kassa Nova"</c:v>
                </c:pt>
                <c:pt idx="15">
                  <c:v>АО "Bank RBK"</c:v>
                </c:pt>
                <c:pt idx="16">
                  <c:v>ДБ АО "Банк ВТБ Казахстан"</c:v>
                </c:pt>
                <c:pt idx="17">
                  <c:v>АО "Банк Фридом Финанс Казахстан"</c:v>
                </c:pt>
                <c:pt idx="18">
                  <c:v>АО "АТФБанк"</c:v>
                </c:pt>
                <c:pt idx="19">
                  <c:v>АО "Нурбанк"</c:v>
                </c:pt>
                <c:pt idx="20">
                  <c:v>АО ДБ "Альфа Банк"</c:v>
                </c:pt>
                <c:pt idx="21">
                  <c:v>АО "Евразийский банк"</c:v>
                </c:pt>
                <c:pt idx="22">
                  <c:v>АО "ForteBank"</c:v>
                </c:pt>
                <c:pt idx="23">
                  <c:v>First Heartland Jysan Bank</c:v>
                </c:pt>
                <c:pt idx="24">
                  <c:v>АО «Bereke Bank» (ранее ДБ АО «Сбербанк»)</c:v>
                </c:pt>
                <c:pt idx="25">
                  <c:v>АО "Народный Банк Казахстана"</c:v>
                </c:pt>
                <c:pt idx="26">
                  <c:v>АО "Банк ЦентрКредит"</c:v>
                </c:pt>
              </c:strCache>
            </c:strRef>
          </c:cat>
          <c:val>
            <c:numRef>
              <c:f>Лист3!$B$2:$B$28</c:f>
              <c:numCache>
                <c:formatCode>_-* #\ ##0_р_._-;\-* #\ ##0_р_._-;_-* "-"??_р_._-;_-@_-</c:formatCode>
                <c:ptCount val="27"/>
                <c:pt idx="0">
                  <c:v>1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27</c:v>
                </c:pt>
                <c:pt idx="8">
                  <c:v>34</c:v>
                </c:pt>
                <c:pt idx="9">
                  <c:v>39</c:v>
                </c:pt>
                <c:pt idx="10">
                  <c:v>52</c:v>
                </c:pt>
                <c:pt idx="11">
                  <c:v>75</c:v>
                </c:pt>
                <c:pt idx="12">
                  <c:v>82</c:v>
                </c:pt>
                <c:pt idx="13">
                  <c:v>117</c:v>
                </c:pt>
                <c:pt idx="14">
                  <c:v>196</c:v>
                </c:pt>
                <c:pt idx="15">
                  <c:v>209</c:v>
                </c:pt>
                <c:pt idx="16">
                  <c:v>416</c:v>
                </c:pt>
                <c:pt idx="17">
                  <c:v>457</c:v>
                </c:pt>
                <c:pt idx="18">
                  <c:v>492</c:v>
                </c:pt>
                <c:pt idx="19">
                  <c:v>992</c:v>
                </c:pt>
                <c:pt idx="20">
                  <c:v>1102</c:v>
                </c:pt>
                <c:pt idx="21" formatCode="General">
                  <c:v>1199</c:v>
                </c:pt>
                <c:pt idx="22">
                  <c:v>1979</c:v>
                </c:pt>
                <c:pt idx="23">
                  <c:v>2842</c:v>
                </c:pt>
                <c:pt idx="24">
                  <c:v>8487</c:v>
                </c:pt>
                <c:pt idx="25">
                  <c:v>18680</c:v>
                </c:pt>
                <c:pt idx="26">
                  <c:v>20111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89-43BD-8896-1FBDE5B04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821136"/>
        <c:axId val="1"/>
      </c:barChart>
      <c:catAx>
        <c:axId val="1808211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80821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млрд.тенге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6318733838240617"/>
          <c:y val="0.12044837280715405"/>
          <c:w val="0.46274438645876953"/>
          <c:h val="0.8398111896092040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D1-4EFE-956F-2262066D514F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Лист3!$A$31:$A$57</c:f>
              <c:strCache>
                <c:ptCount val="27"/>
                <c:pt idx="0">
                  <c:v>КАЗАХСТАН-ЗИРААТ ИНТЕРНЕШНЛ БАНК</c:v>
                </c:pt>
                <c:pt idx="1">
                  <c:v>АО "Эксимбанк"</c:v>
                </c:pt>
                <c:pt idx="2">
                  <c:v>МФО РИЦ Кызылорда</c:v>
                </c:pt>
                <c:pt idx="3">
                  <c:v>ТОО Center Leasing</c:v>
                </c:pt>
                <c:pt idx="4">
                  <c:v>АО «Tengri Bank»</c:v>
                </c:pt>
                <c:pt idx="5">
                  <c:v>АО " Банк Астана-Финанс"</c:v>
                </c:pt>
                <c:pt idx="6">
                  <c:v>АО "Казинвестбанк"</c:v>
                </c:pt>
                <c:pt idx="7">
                  <c:v>АО "Capital Bank Kazakhstan"</c:v>
                </c:pt>
                <c:pt idx="8">
                  <c:v>АО "Qazaq Banki"</c:v>
                </c:pt>
                <c:pt idx="9">
                  <c:v>АО «Шинхан Банк Казахстан»</c:v>
                </c:pt>
                <c:pt idx="10">
                  <c:v>АО "AsiaCredit Bank</c:v>
                </c:pt>
                <c:pt idx="11">
                  <c:v>АО  "Delta Bank"</c:v>
                </c:pt>
                <c:pt idx="12">
                  <c:v>Исламский Банк AlHilal</c:v>
                </c:pt>
                <c:pt idx="13">
                  <c:v>АО "Банк Kassa Nova"</c:v>
                </c:pt>
                <c:pt idx="14">
                  <c:v>АО "Казкоммерцбанк"</c:v>
                </c:pt>
                <c:pt idx="15">
                  <c:v>АО "Банк Фридом Финанс Казахстан"</c:v>
                </c:pt>
                <c:pt idx="16">
                  <c:v>ДБ АО "Банк ВТБ Казахстан"</c:v>
                </c:pt>
                <c:pt idx="17">
                  <c:v>АО "АТФБанк"</c:v>
                </c:pt>
                <c:pt idx="18">
                  <c:v>АО "Bank RBK"</c:v>
                </c:pt>
                <c:pt idx="19">
                  <c:v>АО ДБ "Альфа Банк"</c:v>
                </c:pt>
                <c:pt idx="20">
                  <c:v>АО "Евразийский банк"</c:v>
                </c:pt>
                <c:pt idx="21">
                  <c:v>АО "Нурбанк"</c:v>
                </c:pt>
                <c:pt idx="22">
                  <c:v>АО "ForteBank"</c:v>
                </c:pt>
                <c:pt idx="23">
                  <c:v>First Heartland Jysan Bank</c:v>
                </c:pt>
                <c:pt idx="24">
                  <c:v>АО «Bereke Bank» (ранее ДБ АО «Сбербанк»)</c:v>
                </c:pt>
                <c:pt idx="25">
                  <c:v>АО "Банк ЦентрКредит"</c:v>
                </c:pt>
                <c:pt idx="26">
                  <c:v>АО "Народный Банк Казахстана"</c:v>
                </c:pt>
              </c:strCache>
            </c:strRef>
          </c:cat>
          <c:val>
            <c:numRef>
              <c:f>Лист3!$B$31:$B$57</c:f>
              <c:numCache>
                <c:formatCode>_-* #\ ##0.0_р_._-;\-* #\ ##0.0_р_._-;_-* "-"??_р_._-;_-@_-</c:formatCode>
                <c:ptCount val="27"/>
                <c:pt idx="0">
                  <c:v>9.3660570999999998E-2</c:v>
                </c:pt>
                <c:pt idx="1">
                  <c:v>0.14294999999999999</c:v>
                </c:pt>
                <c:pt idx="2">
                  <c:v>0.14535000000000001</c:v>
                </c:pt>
                <c:pt idx="3">
                  <c:v>0.245</c:v>
                </c:pt>
                <c:pt idx="4">
                  <c:v>0.26639878</c:v>
                </c:pt>
                <c:pt idx="5">
                  <c:v>0.317592335</c:v>
                </c:pt>
                <c:pt idx="6">
                  <c:v>0.36161015000000002</c:v>
                </c:pt>
                <c:pt idx="7">
                  <c:v>0.50544466600000004</c:v>
                </c:pt>
                <c:pt idx="8">
                  <c:v>0.85046500000000003</c:v>
                </c:pt>
                <c:pt idx="9">
                  <c:v>0.86085990199999995</c:v>
                </c:pt>
                <c:pt idx="10">
                  <c:v>0.88888928</c:v>
                </c:pt>
                <c:pt idx="11">
                  <c:v>1.098040583</c:v>
                </c:pt>
                <c:pt idx="12">
                  <c:v>1.3294649999999999</c:v>
                </c:pt>
                <c:pt idx="13">
                  <c:v>2.2548577339999998</c:v>
                </c:pt>
                <c:pt idx="14">
                  <c:v>4.0745750809999999</c:v>
                </c:pt>
                <c:pt idx="15">
                  <c:v>5.4553491300000001</c:v>
                </c:pt>
                <c:pt idx="16">
                  <c:v>6.4644956558999995</c:v>
                </c:pt>
                <c:pt idx="17">
                  <c:v>7.6675927003800002</c:v>
                </c:pt>
                <c:pt idx="18">
                  <c:v>9.8796264861800012</c:v>
                </c:pt>
                <c:pt idx="19">
                  <c:v>17.587575319140001</c:v>
                </c:pt>
                <c:pt idx="20">
                  <c:v>18.038943149489999</c:v>
                </c:pt>
                <c:pt idx="21">
                  <c:v>21.928031510470003</c:v>
                </c:pt>
                <c:pt idx="22">
                  <c:v>37.745071626529999</c:v>
                </c:pt>
                <c:pt idx="23">
                  <c:v>64.126181643500004</c:v>
                </c:pt>
                <c:pt idx="24">
                  <c:v>96.140695704440006</c:v>
                </c:pt>
                <c:pt idx="25">
                  <c:v>175.19451770240997</c:v>
                </c:pt>
                <c:pt idx="26">
                  <c:v>180.03010779171998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D1-4EFE-956F-2262066D5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840160"/>
        <c:axId val="1"/>
      </c:barChart>
      <c:catAx>
        <c:axId val="1808401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180840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477597456313406"/>
          <c:y val="0.11593711034029335"/>
          <c:w val="0.59446068774263572"/>
          <c:h val="0.8470260037634043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Лист4!$A$3:$A$22</c:f>
              <c:strCache>
                <c:ptCount val="20"/>
                <c:pt idx="0">
                  <c:v>РФ по области Улытау</c:v>
                </c:pt>
                <c:pt idx="1">
                  <c:v>СКО</c:v>
                </c:pt>
                <c:pt idx="2">
                  <c:v>Акмолинская область</c:v>
                </c:pt>
                <c:pt idx="3">
                  <c:v>РФ по области Абай</c:v>
                </c:pt>
                <c:pt idx="4">
                  <c:v>РФ по области Жетiсу</c:v>
                </c:pt>
                <c:pt idx="5">
                  <c:v>Алматинская область</c:v>
                </c:pt>
                <c:pt idx="6">
                  <c:v>ВКО</c:v>
                </c:pt>
                <c:pt idx="7">
                  <c:v>Костанайская область</c:v>
                </c:pt>
                <c:pt idx="8">
                  <c:v>Туркестанская область </c:v>
                </c:pt>
                <c:pt idx="9">
                  <c:v>ЗКО</c:v>
                </c:pt>
                <c:pt idx="10">
                  <c:v>Павлодарская область</c:v>
                </c:pt>
                <c:pt idx="11">
                  <c:v>Карагандинская область</c:v>
                </c:pt>
                <c:pt idx="12">
                  <c:v>г.Шымкент</c:v>
                </c:pt>
                <c:pt idx="13">
                  <c:v>Атырауская область</c:v>
                </c:pt>
                <c:pt idx="14">
                  <c:v>г.Алматы</c:v>
                </c:pt>
                <c:pt idx="15">
                  <c:v>Жамбылская область</c:v>
                </c:pt>
                <c:pt idx="16">
                  <c:v>Кызылординская область</c:v>
                </c:pt>
                <c:pt idx="17">
                  <c:v>Актюбинская область</c:v>
                </c:pt>
                <c:pt idx="18">
                  <c:v>Мангистауская область</c:v>
                </c:pt>
                <c:pt idx="19">
                  <c:v>г.Астана</c:v>
                </c:pt>
              </c:strCache>
            </c:strRef>
          </c:cat>
          <c:val>
            <c:numRef>
              <c:f>Лист4!$B$3:$B$22</c:f>
              <c:numCache>
                <c:formatCode>General</c:formatCode>
                <c:ptCount val="20"/>
                <c:pt idx="0">
                  <c:v>98</c:v>
                </c:pt>
                <c:pt idx="1">
                  <c:v>169</c:v>
                </c:pt>
                <c:pt idx="2">
                  <c:v>191</c:v>
                </c:pt>
                <c:pt idx="3">
                  <c:v>197</c:v>
                </c:pt>
                <c:pt idx="4">
                  <c:v>204</c:v>
                </c:pt>
                <c:pt idx="5">
                  <c:v>223</c:v>
                </c:pt>
                <c:pt idx="6">
                  <c:v>223</c:v>
                </c:pt>
                <c:pt idx="7">
                  <c:v>245</c:v>
                </c:pt>
                <c:pt idx="8">
                  <c:v>265</c:v>
                </c:pt>
                <c:pt idx="9">
                  <c:v>293</c:v>
                </c:pt>
                <c:pt idx="10">
                  <c:v>324</c:v>
                </c:pt>
                <c:pt idx="11">
                  <c:v>349</c:v>
                </c:pt>
                <c:pt idx="12">
                  <c:v>388</c:v>
                </c:pt>
                <c:pt idx="13">
                  <c:v>395</c:v>
                </c:pt>
                <c:pt idx="14">
                  <c:v>474</c:v>
                </c:pt>
                <c:pt idx="15">
                  <c:v>500</c:v>
                </c:pt>
                <c:pt idx="16">
                  <c:v>500</c:v>
                </c:pt>
                <c:pt idx="17">
                  <c:v>571</c:v>
                </c:pt>
                <c:pt idx="18">
                  <c:v>571</c:v>
                </c:pt>
                <c:pt idx="19">
                  <c:v>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87-47FF-955C-FEFEEB346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840624"/>
        <c:axId val="1"/>
      </c:barChart>
      <c:catAx>
        <c:axId val="1808406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840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млрд. 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1536897083844421"/>
          <c:y val="0.12746748059588259"/>
          <c:w val="0.4348566196667277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77C-4602-A3A4-89BB57726CAE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Лист4!$A$27:$A$46</c:f>
              <c:strCache>
                <c:ptCount val="20"/>
                <c:pt idx="0">
                  <c:v>РФ по области Улытау</c:v>
                </c:pt>
                <c:pt idx="1">
                  <c:v>РФ по области Абай</c:v>
                </c:pt>
                <c:pt idx="2">
                  <c:v>РФ по области Жетiсу</c:v>
                </c:pt>
                <c:pt idx="3">
                  <c:v>ВКО</c:v>
                </c:pt>
                <c:pt idx="4">
                  <c:v>СКО</c:v>
                </c:pt>
                <c:pt idx="5">
                  <c:v>г.Шымкент</c:v>
                </c:pt>
                <c:pt idx="6">
                  <c:v>Карагандинская область</c:v>
                </c:pt>
                <c:pt idx="7">
                  <c:v>Туркестанская область </c:v>
                </c:pt>
                <c:pt idx="8">
                  <c:v>Атырауская область</c:v>
                </c:pt>
                <c:pt idx="9">
                  <c:v>Акмолинская область</c:v>
                </c:pt>
                <c:pt idx="10">
                  <c:v>Алматинская область</c:v>
                </c:pt>
                <c:pt idx="11">
                  <c:v>Кызылординская область</c:v>
                </c:pt>
                <c:pt idx="12">
                  <c:v>Костанайская область</c:v>
                </c:pt>
                <c:pt idx="13">
                  <c:v>ЗКО</c:v>
                </c:pt>
                <c:pt idx="14">
                  <c:v>Жамбылская область</c:v>
                </c:pt>
                <c:pt idx="15">
                  <c:v>Павлодарская область</c:v>
                </c:pt>
                <c:pt idx="16">
                  <c:v>Мангистауская область</c:v>
                </c:pt>
                <c:pt idx="17">
                  <c:v>Актюбинская область</c:v>
                </c:pt>
                <c:pt idx="18">
                  <c:v>г.Алматы</c:v>
                </c:pt>
                <c:pt idx="19">
                  <c:v>г.Астана</c:v>
                </c:pt>
              </c:strCache>
            </c:strRef>
          </c:cat>
          <c:val>
            <c:numRef>
              <c:f>Лист4!$B$27:$B$46</c:f>
              <c:numCache>
                <c:formatCode>_-* #\ ##0.0_р_._-;\-* #\ ##0.0_р_._-;_-* "-"??_р_._-;_-@_-</c:formatCode>
                <c:ptCount val="20"/>
                <c:pt idx="0">
                  <c:v>1.8610762514999999</c:v>
                </c:pt>
                <c:pt idx="1">
                  <c:v>3.0066393541899998</c:v>
                </c:pt>
                <c:pt idx="2">
                  <c:v>3.4122490916700001</c:v>
                </c:pt>
                <c:pt idx="3">
                  <c:v>4.4903856810000002</c:v>
                </c:pt>
                <c:pt idx="4">
                  <c:v>4.8085920829999997</c:v>
                </c:pt>
                <c:pt idx="5">
                  <c:v>5.1645979752100013</c:v>
                </c:pt>
                <c:pt idx="6">
                  <c:v>5.2504827899300004</c:v>
                </c:pt>
                <c:pt idx="7">
                  <c:v>5.3383416520499996</c:v>
                </c:pt>
                <c:pt idx="8">
                  <c:v>5.9253654246000007</c:v>
                </c:pt>
                <c:pt idx="9">
                  <c:v>5.98460416091</c:v>
                </c:pt>
                <c:pt idx="10">
                  <c:v>6.5101561609200003</c:v>
                </c:pt>
                <c:pt idx="11">
                  <c:v>6.5910541135200003</c:v>
                </c:pt>
                <c:pt idx="12">
                  <c:v>6.730428743</c:v>
                </c:pt>
                <c:pt idx="13">
                  <c:v>6.7780432599999996</c:v>
                </c:pt>
                <c:pt idx="14">
                  <c:v>7.13084515195</c:v>
                </c:pt>
                <c:pt idx="15">
                  <c:v>7.4207890079999999</c:v>
                </c:pt>
                <c:pt idx="16">
                  <c:v>7.9054123386299997</c:v>
                </c:pt>
                <c:pt idx="17">
                  <c:v>9.0133134580000007</c:v>
                </c:pt>
                <c:pt idx="18">
                  <c:v>9.2203763920000004</c:v>
                </c:pt>
                <c:pt idx="19">
                  <c:v>12.636685636190002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7C-4602-A3A4-89BB57726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842016"/>
        <c:axId val="1"/>
      </c:barChart>
      <c:catAx>
        <c:axId val="1808420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180842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7693923776384461"/>
          <c:y val="0.12908404803152251"/>
          <c:w val="0.49082634202615821"/>
          <c:h val="0.839349458957347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Лист5.!$B$3:$B$13</c:f>
              <c:strCache>
                <c:ptCount val="11"/>
                <c:pt idx="0">
                  <c:v>ТОО Center Leasing</c:v>
                </c:pt>
                <c:pt idx="1">
                  <c:v>АО "Шинхан Банк Казахстан"</c:v>
                </c:pt>
                <c:pt idx="2">
                  <c:v>АО "Банк "Bank RBK"</c:v>
                </c:pt>
                <c:pt idx="3">
                  <c:v>АО "Нурбанк"</c:v>
                </c:pt>
                <c:pt idx="4">
                  <c:v>АО "Евразийский банк"</c:v>
                </c:pt>
                <c:pt idx="5">
                  <c:v>АО «Bereke Bank» (ранее ДБ АО «Сбербанк»)</c:v>
                </c:pt>
                <c:pt idx="6">
                  <c:v>АО "ForteBank"</c:v>
                </c:pt>
                <c:pt idx="7">
                  <c:v>АО "Банк Фридом Финанс Казахстан"</c:v>
                </c:pt>
                <c:pt idx="8">
                  <c:v>АО "First Heartland Jusan Bank"</c:v>
                </c:pt>
                <c:pt idx="9">
                  <c:v>АО "Народный Банк Казахстана"</c:v>
                </c:pt>
                <c:pt idx="10">
                  <c:v>АО "Банк ЦентрКредит"</c:v>
                </c:pt>
              </c:strCache>
            </c:strRef>
          </c:cat>
          <c:val>
            <c:numRef>
              <c:f>Лист5.!$C$3:$C$13</c:f>
              <c:numCache>
                <c:formatCode>General</c:formatCode>
                <c:ptCount val="11"/>
                <c:pt idx="0">
                  <c:v>1</c:v>
                </c:pt>
                <c:pt idx="1">
                  <c:v>6</c:v>
                </c:pt>
                <c:pt idx="2">
                  <c:v>20</c:v>
                </c:pt>
                <c:pt idx="3">
                  <c:v>119</c:v>
                </c:pt>
                <c:pt idx="4">
                  <c:v>142</c:v>
                </c:pt>
                <c:pt idx="5">
                  <c:v>164</c:v>
                </c:pt>
                <c:pt idx="6">
                  <c:v>242</c:v>
                </c:pt>
                <c:pt idx="7">
                  <c:v>452</c:v>
                </c:pt>
                <c:pt idx="8">
                  <c:v>478</c:v>
                </c:pt>
                <c:pt idx="9">
                  <c:v>1026</c:v>
                </c:pt>
                <c:pt idx="10">
                  <c:v>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68-436D-A81B-B2FD27D3E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841088"/>
        <c:axId val="1"/>
      </c:barChart>
      <c:catAx>
        <c:axId val="180841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841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подписанных,ДГ  млрд.тенге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0723902399328937"/>
          <c:y val="0.15085260474245876"/>
          <c:w val="0.57258761704688899"/>
          <c:h val="0.78176417059615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Лист5.!$L$3:$L$13</c:f>
              <c:strCache>
                <c:ptCount val="11"/>
                <c:pt idx="0">
                  <c:v>АО "Шинхан Банк Казахстан"</c:v>
                </c:pt>
                <c:pt idx="1">
                  <c:v>ТОО Center Leasing</c:v>
                </c:pt>
                <c:pt idx="2">
                  <c:v>АО "Банк "Bank RBK"</c:v>
                </c:pt>
                <c:pt idx="3">
                  <c:v>АО "Евразийский банк"</c:v>
                </c:pt>
                <c:pt idx="4">
                  <c:v>АО "Нурбанк"</c:v>
                </c:pt>
                <c:pt idx="5">
                  <c:v>АО "Банк Фридом Финанс Казахстан"</c:v>
                </c:pt>
                <c:pt idx="6">
                  <c:v>АО «Bereke Bank» (ранее ДБ АО «Сбербанк»)</c:v>
                </c:pt>
                <c:pt idx="7">
                  <c:v>АО "ForteBank"</c:v>
                </c:pt>
                <c:pt idx="8">
                  <c:v>АО "First Heartland Jusan Bank"</c:v>
                </c:pt>
                <c:pt idx="9">
                  <c:v>АО "Народный Банк Казахстана"</c:v>
                </c:pt>
                <c:pt idx="10">
                  <c:v>АО "Банк ЦентрКредит"</c:v>
                </c:pt>
              </c:strCache>
            </c:strRef>
          </c:cat>
          <c:val>
            <c:numRef>
              <c:f>Лист5.!$M$3:$M$13</c:f>
              <c:numCache>
                <c:formatCode>_-* #\ ##0.0_р_._-;\-* #\ ##0.0_р_._-;_-* "-"??_р_._-;_-@_-</c:formatCode>
                <c:ptCount val="11"/>
                <c:pt idx="0">
                  <c:v>0.1490195</c:v>
                </c:pt>
                <c:pt idx="1">
                  <c:v>0.245</c:v>
                </c:pt>
                <c:pt idx="2">
                  <c:v>1.6572768440000001</c:v>
                </c:pt>
                <c:pt idx="3">
                  <c:v>3.7627671079999998</c:v>
                </c:pt>
                <c:pt idx="4">
                  <c:v>4.5578015150000004</c:v>
                </c:pt>
                <c:pt idx="5">
                  <c:v>5.3830991299999997</c:v>
                </c:pt>
                <c:pt idx="6">
                  <c:v>6.7382628530000002</c:v>
                </c:pt>
                <c:pt idx="7">
                  <c:v>7.3811705161899992</c:v>
                </c:pt>
                <c:pt idx="8">
                  <c:v>13.64878399947</c:v>
                </c:pt>
                <c:pt idx="9">
                  <c:v>27.302874331520002</c:v>
                </c:pt>
                <c:pt idx="10">
                  <c:v>54.353382929089982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D8-41CF-A31E-C5833D4C1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843408"/>
        <c:axId val="1"/>
      </c:barChart>
      <c:catAx>
        <c:axId val="18084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180843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1400"/>
              <a:t>По количеству одобренных  ДГ</a:t>
            </a:r>
          </a:p>
        </c:rich>
      </c:tx>
      <c:layout>
        <c:manualLayout>
          <c:xMode val="edge"/>
          <c:yMode val="edge"/>
          <c:x val="0.27535679133858265"/>
          <c:y val="2.21198046446725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5197510098997004"/>
          <c:y val="0.11783687416431436"/>
          <c:w val="0.59973502029890369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2020г.'!$A$3:$A$20</c:f>
              <c:strCache>
                <c:ptCount val="18"/>
                <c:pt idx="0">
                  <c:v>ВКО</c:v>
                </c:pt>
                <c:pt idx="1">
                  <c:v>Павлодарская область</c:v>
                </c:pt>
                <c:pt idx="2">
                  <c:v>Туркестанская область</c:v>
                </c:pt>
                <c:pt idx="3">
                  <c:v>Акмолинская область</c:v>
                </c:pt>
                <c:pt idx="4">
                  <c:v>Алматинская область</c:v>
                </c:pt>
                <c:pt idx="5">
                  <c:v>Атырауская область</c:v>
                </c:pt>
                <c:pt idx="6">
                  <c:v>Жамбылская область</c:v>
                </c:pt>
                <c:pt idx="7">
                  <c:v>ЗКО</c:v>
                </c:pt>
                <c:pt idx="8">
                  <c:v>Карагандинская область</c:v>
                </c:pt>
                <c:pt idx="9">
                  <c:v>Костанайская область</c:v>
                </c:pt>
                <c:pt idx="10">
                  <c:v>Кызылординская область</c:v>
                </c:pt>
                <c:pt idx="11">
                  <c:v>г.Шымкент</c:v>
                </c:pt>
                <c:pt idx="12">
                  <c:v>Мангистауская область</c:v>
                </c:pt>
                <c:pt idx="13">
                  <c:v>г.Астана</c:v>
                </c:pt>
                <c:pt idx="14">
                  <c:v>РФ по области Абай</c:v>
                </c:pt>
                <c:pt idx="15">
                  <c:v>РФ по области Жетiсу</c:v>
                </c:pt>
                <c:pt idx="16">
                  <c:v>г.Алматы</c:v>
                </c:pt>
                <c:pt idx="17">
                  <c:v>Актюбинская область</c:v>
                </c:pt>
              </c:strCache>
            </c:strRef>
          </c:cat>
          <c:val>
            <c:numRef>
              <c:f>'Одобренные РФ 2020г.'!$B$3:$B$20</c:f>
              <c:numCache>
                <c:formatCode>General</c:formatCode>
                <c:ptCount val="18"/>
                <c:pt idx="0" formatCode="_-* #\ ##0_р_._-;\-* #\ ##0_р_._-;_-* &quot;-&quot;??_р_._-;_-@_-">
                  <c:v>1</c:v>
                </c:pt>
                <c:pt idx="1">
                  <c:v>1</c:v>
                </c:pt>
                <c:pt idx="2" formatCode="_-* #\ ##0_р_._-;\-* #\ ##0_р_._-;_-* &quot;-&quot;??_р_._-;_-@_-">
                  <c:v>1</c:v>
                </c:pt>
                <c:pt idx="3">
                  <c:v>2</c:v>
                </c:pt>
                <c:pt idx="4" formatCode="#,##0">
                  <c:v>3</c:v>
                </c:pt>
                <c:pt idx="5" formatCode="_-* #\ ##0_р_._-;\-* #\ ##0_р_._-;_-* &quot;-&quot;??_р_._-;_-@_-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6</c:v>
                </c:pt>
                <c:pt idx="15">
                  <c:v>6</c:v>
                </c:pt>
                <c:pt idx="16">
                  <c:v>7</c:v>
                </c:pt>
                <c:pt idx="1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4A-41C9-9905-4F0D19DD4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875888"/>
        <c:axId val="1"/>
      </c:barChart>
      <c:catAx>
        <c:axId val="1808758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80875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3F255-3293-496A-B28A-7655CE334B0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12873-C21D-49AD-A64E-816FF1651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5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1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9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56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17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53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8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6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89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3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2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19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7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45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56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12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40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08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6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5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82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5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40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70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54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15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1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8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3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3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8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2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4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CBC76-7F3C-4E88-BFB6-5D15A1F76879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09.10.2023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9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09.10.2023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1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72005" y="3094402"/>
            <a:ext cx="5769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ru-RU" sz="2400" b="1" kern="0" dirty="0">
                <a:solidFill>
                  <a:prstClr val="white"/>
                </a:solidFill>
                <a:latin typeface="Century Gothic" panose="020B0502020202020204" pitchFamily="34" charset="0"/>
                <a:ea typeface="+mj-ea"/>
                <a:cs typeface="+mj-cs"/>
              </a:rPr>
              <a:t>Национальный проект по развитию предпринимательства на 2021-2025 годы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DC1CD-1317-FDFC-63A3-96476F7A4016}"/>
              </a:ext>
            </a:extLst>
          </p:cNvPr>
          <p:cNvSpPr txBox="1">
            <a:spLocks/>
          </p:cNvSpPr>
          <p:nvPr/>
        </p:nvSpPr>
        <p:spPr>
          <a:xfrm>
            <a:off x="4127619" y="6358255"/>
            <a:ext cx="4119073" cy="38437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2023 г.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0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6511895" y="906535"/>
            <a:ext cx="33178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за период с 2010г. по 01.10.2023г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837" y="916133"/>
            <a:ext cx="6622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Гарантирование проектов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170464"/>
              </p:ext>
            </p:extLst>
          </p:nvPr>
        </p:nvGraphicFramePr>
        <p:xfrm>
          <a:off x="521293" y="1730561"/>
          <a:ext cx="9562273" cy="867955"/>
        </p:xfrm>
        <a:graphic>
          <a:graphicData uri="http://schemas.openxmlformats.org/drawingml/2006/table">
            <a:tbl>
              <a:tblPr firstRow="1" bandRow="1"/>
              <a:tblGrid>
                <a:gridCol w="2390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725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Одобрено Фондом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Подписано ДГ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Общая сумма заключенных кредитов, млрд. тенге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Сумма заключенных гарантий, млрд. тенге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07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57 710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57 640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1 378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653,6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D48F1E-DAC2-8E5F-62FD-AC11EA4CBB39}"/>
              </a:ext>
            </a:extLst>
          </p:cNvPr>
          <p:cNvSpPr/>
          <p:nvPr/>
        </p:nvSpPr>
        <p:spPr>
          <a:xfrm>
            <a:off x="577207" y="3610560"/>
            <a:ext cx="641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итого по инструменту гарантирование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F1BDEECC-AD1C-2E59-4AD1-B0A4BF1BE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362212"/>
              </p:ext>
            </p:extLst>
          </p:nvPr>
        </p:nvGraphicFramePr>
        <p:xfrm>
          <a:off x="521293" y="4486542"/>
          <a:ext cx="9428050" cy="1067880"/>
        </p:xfrm>
        <a:graphic>
          <a:graphicData uri="http://schemas.openxmlformats.org/drawingml/2006/table">
            <a:tbl>
              <a:tblPr firstRow="1" bandRow="1"/>
              <a:tblGrid>
                <a:gridCol w="2295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7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944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Одобрено Фондом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Подписано ДГ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Общая сумма кредитов, млрд. тенге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Сумма гарантий, млрд. тенге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3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6 920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6 850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256,1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125,1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D5BFD7-01AD-681F-19C8-6EBCFAEE3836}"/>
              </a:ext>
            </a:extLst>
          </p:cNvPr>
          <p:cNvSpPr/>
          <p:nvPr/>
        </p:nvSpPr>
        <p:spPr>
          <a:xfrm>
            <a:off x="6511895" y="3415571"/>
            <a:ext cx="36027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2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по состоянию с 01.01.2023г. по 01.10.2023г</a:t>
            </a:r>
          </a:p>
        </p:txBody>
      </p:sp>
    </p:spTree>
    <p:extLst>
      <p:ext uri="{BB962C8B-B14F-4D97-AF65-F5344CB8AC3E}">
        <p14:creationId xmlns:p14="http://schemas.microsoft.com/office/powerpoint/2010/main" val="108066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912" y="222636"/>
            <a:ext cx="7667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53423" y="1209858"/>
            <a:ext cx="19816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01.01.2010г. по 01.10.23г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5836" y="6070481"/>
            <a:ext cx="9774703" cy="86870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подписано ДГ-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57 640  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1 378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654 млрд.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AA337F4-2CAD-FE66-07AD-BD275AF41D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804808"/>
              </p:ext>
            </p:extLst>
          </p:nvPr>
        </p:nvGraphicFramePr>
        <p:xfrm>
          <a:off x="535315" y="1577618"/>
          <a:ext cx="4737440" cy="440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F902227-195E-3888-39D8-B8A0648BA8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31846"/>
              </p:ext>
            </p:extLst>
          </p:nvPr>
        </p:nvGraphicFramePr>
        <p:xfrm>
          <a:off x="5101839" y="1577619"/>
          <a:ext cx="5054659" cy="440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100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99759" y="1209858"/>
            <a:ext cx="2181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01.01.2010г. по 01.10.23г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7104" y="214247"/>
            <a:ext cx="6772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БВУ)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218290" y="6304617"/>
            <a:ext cx="10333172" cy="667384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 лидеры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 «Банк ЦентрКредит», АО «Народный Банк Казахстана»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 «Народный Банк Казахстана»,  АО «Банк ЦентрКредит»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954E9BB-1A89-B65C-03FF-707DE41D9F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12953"/>
              </p:ext>
            </p:extLst>
          </p:nvPr>
        </p:nvGraphicFramePr>
        <p:xfrm>
          <a:off x="283369" y="1471468"/>
          <a:ext cx="5062537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F301A98-7B2D-B59B-02CE-586B22D21D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156296"/>
              </p:ext>
            </p:extLst>
          </p:nvPr>
        </p:nvGraphicFramePr>
        <p:xfrm>
          <a:off x="5136022" y="1490602"/>
          <a:ext cx="5415440" cy="4794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747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6333" y="256193"/>
            <a:ext cx="7586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ДГ(в разрезе регионов 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84352" y="1235898"/>
            <a:ext cx="17892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С 01.01. по 01.10.2023г.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296333" y="5975217"/>
            <a:ext cx="9955589" cy="85534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Лидеры регионы по подписанию договоров гарантии: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кол-ву-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г.Астана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Мангистауская область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г.Астана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г.Алматы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FEF78BB-DD57-134E-BFE3-178EAA9B10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160619"/>
              </p:ext>
            </p:extLst>
          </p:nvPr>
        </p:nvGraphicFramePr>
        <p:xfrm>
          <a:off x="389101" y="1564316"/>
          <a:ext cx="4956805" cy="4344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1B49116-1D1C-CB6B-1F57-80CF26E147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037829"/>
              </p:ext>
            </p:extLst>
          </p:nvPr>
        </p:nvGraphicFramePr>
        <p:xfrm>
          <a:off x="4924124" y="1564317"/>
          <a:ext cx="5506775" cy="433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850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3423" y="1209858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01.10.23г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55576" y="231318"/>
            <a:ext cx="7272808" cy="59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Гарантирование: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информация по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подписанным ДГ(в разрезе БВУ)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10507" y="6082588"/>
            <a:ext cx="10038362" cy="59347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 лидеры по подписанию договоров гарантии: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кол-ву-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 «Банк Центр Кредит» , АО «Народный Банк Казахстана», 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:- АО «Банк Центр Кредит», АО «Народный Банк Казахстана»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140FEB4-7FD5-F487-BA1C-C54062456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419699"/>
              </p:ext>
            </p:extLst>
          </p:nvPr>
        </p:nvGraphicFramePr>
        <p:xfrm>
          <a:off x="242409" y="1465187"/>
          <a:ext cx="4996163" cy="4495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395E1AE-FF18-75C6-13A6-86AE7778F8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6170"/>
              </p:ext>
            </p:extLst>
          </p:nvPr>
        </p:nvGraphicFramePr>
        <p:xfrm>
          <a:off x="5345906" y="1465188"/>
          <a:ext cx="4866319" cy="461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007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3423" y="1209858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01.10.23г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284" y="226503"/>
            <a:ext cx="7407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Гарантирование: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Одобренные, но не подписанные в разрезе регионов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28187" y="6093560"/>
            <a:ext cx="10406424" cy="879807"/>
          </a:xfrm>
          <a:prstGeom prst="rect">
            <a:avLst/>
          </a:prstGeom>
          <a:solidFill>
            <a:srgbClr val="F2DCDB">
              <a:alpha val="50196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Итого по гарантированию на 01.10.2023 г. – </a:t>
            </a:r>
            <a:r>
              <a:rPr lang="ru-RU" sz="1200" b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70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проектов на стадии подписания,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на общую сумму кредитного портфеля 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6</a:t>
            </a:r>
            <a:r>
              <a:rPr lang="ru-RU" sz="1200" b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,6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млрд. тенге 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из них сумма гарантии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3,9 млрд.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CFC561A9-0B7E-5481-6568-CBA8C81B2A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495660"/>
              </p:ext>
            </p:extLst>
          </p:nvPr>
        </p:nvGraphicFramePr>
        <p:xfrm>
          <a:off x="336896" y="1520489"/>
          <a:ext cx="4994503" cy="462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1E6BEBFB-9361-18AD-2D91-BE98CDF6C0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171007"/>
              </p:ext>
            </p:extLst>
          </p:nvPr>
        </p:nvGraphicFramePr>
        <p:xfrm>
          <a:off x="5492997" y="1640279"/>
          <a:ext cx="4816516" cy="4333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677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89563" y="1209858"/>
            <a:ext cx="24099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01.10.23г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284" y="226503"/>
            <a:ext cx="7407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Гарантирование: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Одобренные, но не подписанные в БВУ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237193" y="5879507"/>
            <a:ext cx="10144589" cy="917830"/>
          </a:xfrm>
          <a:prstGeom prst="rect">
            <a:avLst/>
          </a:prstGeom>
          <a:solidFill>
            <a:srgbClr val="F2DCDB">
              <a:alpha val="50196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 лидеры по подписанию договоров гарантии: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кол-ву-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 «Банк Центр Кредит» , АО «Народный Банк Казахстана», 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:- АО «Банк Центр Кредит», АО «Народный Банк Казахстана»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B55567F-FD09-93DB-BBF2-DC83FE54F3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165009"/>
              </p:ext>
            </p:extLst>
          </p:nvPr>
        </p:nvGraphicFramePr>
        <p:xfrm>
          <a:off x="394284" y="1709158"/>
          <a:ext cx="4656280" cy="4035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DAC5458-5451-A9AA-CE01-D7AF2865F0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967028"/>
              </p:ext>
            </p:extLst>
          </p:nvPr>
        </p:nvGraphicFramePr>
        <p:xfrm>
          <a:off x="5272563" y="1709158"/>
          <a:ext cx="5024966" cy="4035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280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3423" y="1209858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01.10.23г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317722" y="5890753"/>
            <a:ext cx="9864503" cy="91812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 57 513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1 372 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652  млрд. тенге.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09575" y="123825"/>
            <a:ext cx="769081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Гарантирование:</a:t>
            </a:r>
            <a:r>
              <a:rPr kumimoji="0" lang="en-US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Профинансированные проекты в разрезе отраслей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252888"/>
              </p:ext>
            </p:extLst>
          </p:nvPr>
        </p:nvGraphicFramePr>
        <p:xfrm>
          <a:off x="317722" y="1102407"/>
          <a:ext cx="9964516" cy="4788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0738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6256</TotalTime>
  <Words>482</Words>
  <Application>Microsoft Office PowerPoint</Application>
  <PresentationFormat>Произвольный</PresentationFormat>
  <Paragraphs>62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Абзал Ағыбайұлы Қуандық</dc:creator>
  <cp:lastModifiedBy>Динара Руслановна Кунанбаева</cp:lastModifiedBy>
  <cp:revision>409</cp:revision>
  <cp:lastPrinted>2023-05-10T07:33:31Z</cp:lastPrinted>
  <dcterms:created xsi:type="dcterms:W3CDTF">2022-06-24T10:22:17Z</dcterms:created>
  <dcterms:modified xsi:type="dcterms:W3CDTF">2023-10-09T11:00:52Z</dcterms:modified>
</cp:coreProperties>
</file>